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8CAE3E-7B67-4E70-911A-83D67CA94EDA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07CD07-306C-4758-826A-274D7B83E8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Glorious grains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Whole Grains </a:t>
            </a:r>
            <a:r>
              <a:rPr lang="en-US" dirty="0" err="1" smtClean="0"/>
              <a:t>Vs</a:t>
            </a:r>
            <a:r>
              <a:rPr lang="en-US" dirty="0" smtClean="0"/>
              <a:t> Refined</a:t>
            </a:r>
            <a:endParaRPr lang="en-US" dirty="0"/>
          </a:p>
        </p:txBody>
      </p:sp>
      <p:pic>
        <p:nvPicPr>
          <p:cNvPr id="1026" name="Picture 2" descr="C:\Documents and Settings\holsa\Local Settings\Temporary Internet Files\Content.IE5\6TR59ZXD\MP9004486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38200"/>
            <a:ext cx="24384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92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3-5 Servings Per Day</a:t>
            </a:r>
          </a:p>
          <a:p>
            <a:endParaRPr lang="en-US" dirty="0"/>
          </a:p>
          <a:p>
            <a:r>
              <a:rPr lang="en-US" dirty="0"/>
              <a:t>1/2 cup cooked rice, bulgur, pasta, or cooked cereal</a:t>
            </a:r>
            <a:br>
              <a:rPr lang="en-US" dirty="0"/>
            </a:br>
            <a:r>
              <a:rPr lang="en-US" dirty="0"/>
              <a:t>1 ounce dry pasta, rice or other dry grain</a:t>
            </a:r>
            <a:br>
              <a:rPr lang="en-US" dirty="0"/>
            </a:br>
            <a:r>
              <a:rPr lang="en-US" dirty="0"/>
              <a:t>1 slice bread</a:t>
            </a:r>
            <a:br>
              <a:rPr lang="en-US" dirty="0"/>
            </a:br>
            <a:r>
              <a:rPr lang="en-US" dirty="0" smtClean="0"/>
              <a:t>Remember To Try to Get Whole Grain (at least 50% of the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3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</a:t>
            </a:r>
            <a:r>
              <a:rPr lang="en-US" dirty="0" err="1" smtClean="0"/>
              <a:t>Amarath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www.</a:t>
            </a:r>
            <a:r>
              <a:rPr lang="en-US" b="1" i="1" dirty="0" smtClean="0"/>
              <a:t>youtube</a:t>
            </a:r>
            <a:r>
              <a:rPr lang="en-US" i="1" dirty="0" smtClean="0"/>
              <a:t>.com/watch?v=sqbQDKxDyW4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Grains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the entire Grain Kernel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Bran</a:t>
            </a:r>
          </a:p>
          <a:p>
            <a:pPr lvl="1"/>
            <a:r>
              <a:rPr lang="en-US" dirty="0" smtClean="0"/>
              <a:t>Germ</a:t>
            </a:r>
          </a:p>
          <a:p>
            <a:pPr lvl="1"/>
            <a:r>
              <a:rPr lang="en-US" dirty="0" smtClean="0"/>
              <a:t>Endosperm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5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whole grain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in fiber</a:t>
            </a:r>
          </a:p>
          <a:p>
            <a:r>
              <a:rPr lang="en-US" dirty="0" smtClean="0"/>
              <a:t>Nutrients are not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6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Whole grains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Amaranth</a:t>
            </a:r>
          </a:p>
          <a:p>
            <a:r>
              <a:rPr lang="en-US" dirty="0" smtClean="0"/>
              <a:t>Brown Rice</a:t>
            </a:r>
          </a:p>
          <a:p>
            <a:r>
              <a:rPr lang="en-US" dirty="0" smtClean="0"/>
              <a:t>Buckwheat</a:t>
            </a:r>
          </a:p>
          <a:p>
            <a:r>
              <a:rPr lang="en-US" dirty="0" smtClean="0"/>
              <a:t>Bulgur</a:t>
            </a:r>
          </a:p>
          <a:p>
            <a:r>
              <a:rPr lang="en-US" dirty="0" smtClean="0"/>
              <a:t>Millet</a:t>
            </a:r>
          </a:p>
          <a:p>
            <a:r>
              <a:rPr lang="en-US" dirty="0" smtClean="0"/>
              <a:t>Popcorn</a:t>
            </a:r>
          </a:p>
          <a:p>
            <a:r>
              <a:rPr lang="en-US" dirty="0" smtClean="0"/>
              <a:t>Quinoa</a:t>
            </a:r>
          </a:p>
          <a:p>
            <a:r>
              <a:rPr lang="en-US" dirty="0" smtClean="0"/>
              <a:t>Sorghum</a:t>
            </a:r>
          </a:p>
        </p:txBody>
      </p:sp>
      <p:pic>
        <p:nvPicPr>
          <p:cNvPr id="2050" name="Picture 2" descr="C:\Documents and Settings\holsa\Local Settings\Temporary Internet Files\Content.IE5\6TR59ZXD\MP90031430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0"/>
            <a:ext cx="266700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30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Grains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Triticale</a:t>
            </a:r>
          </a:p>
          <a:p>
            <a:r>
              <a:rPr lang="en-US" dirty="0" smtClean="0"/>
              <a:t>Whole Grain Barley</a:t>
            </a:r>
          </a:p>
          <a:p>
            <a:r>
              <a:rPr lang="en-US" dirty="0" smtClean="0"/>
              <a:t>Whole Grain Cornmeal</a:t>
            </a:r>
          </a:p>
          <a:p>
            <a:r>
              <a:rPr lang="en-US" dirty="0" smtClean="0"/>
              <a:t>Whole Rye</a:t>
            </a:r>
          </a:p>
          <a:p>
            <a:r>
              <a:rPr lang="en-US" dirty="0" smtClean="0"/>
              <a:t>Whole Wheat (100%)</a:t>
            </a:r>
          </a:p>
          <a:p>
            <a:r>
              <a:rPr lang="en-US" dirty="0" smtClean="0"/>
              <a:t>Whole Wheat Pasta</a:t>
            </a:r>
          </a:p>
          <a:p>
            <a:r>
              <a:rPr lang="en-US" dirty="0" smtClean="0"/>
              <a:t>Wild Rice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115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grains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Cornbread*</a:t>
            </a:r>
          </a:p>
          <a:p>
            <a:r>
              <a:rPr lang="en-US" dirty="0" smtClean="0"/>
              <a:t>Corn Tortillas*</a:t>
            </a:r>
          </a:p>
          <a:p>
            <a:r>
              <a:rPr lang="en-US" dirty="0" smtClean="0"/>
              <a:t>Couscous*</a:t>
            </a:r>
          </a:p>
          <a:p>
            <a:r>
              <a:rPr lang="en-US" dirty="0" smtClean="0"/>
              <a:t>Crackers*</a:t>
            </a:r>
          </a:p>
          <a:p>
            <a:r>
              <a:rPr lang="en-US" dirty="0" smtClean="0"/>
              <a:t>Flour Tortillas*</a:t>
            </a:r>
          </a:p>
          <a:p>
            <a:r>
              <a:rPr lang="en-US" dirty="0" smtClean="0"/>
              <a:t>Grits</a:t>
            </a:r>
          </a:p>
          <a:p>
            <a:r>
              <a:rPr lang="en-US" dirty="0" smtClean="0"/>
              <a:t>Noodles*</a:t>
            </a:r>
          </a:p>
        </p:txBody>
      </p:sp>
      <p:pic>
        <p:nvPicPr>
          <p:cNvPr id="3074" name="Picture 2" descr="C:\Documents and Settings\holsa\Local Settings\Temporary Internet Files\Content.IE5\HO7Y8BZR\MP90044835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235985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55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Grains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Pretzels</a:t>
            </a:r>
          </a:p>
          <a:p>
            <a:r>
              <a:rPr lang="en-US" dirty="0" smtClean="0"/>
              <a:t>White Bread</a:t>
            </a:r>
          </a:p>
          <a:p>
            <a:r>
              <a:rPr lang="en-US" dirty="0" smtClean="0"/>
              <a:t>White Rice</a:t>
            </a:r>
          </a:p>
          <a:p>
            <a:r>
              <a:rPr lang="en-US" dirty="0" smtClean="0"/>
              <a:t>Most Ready To Eat Cereals*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*Most of these products are made from refined grains.  LOOK FOR WHOLE GRAIN in the ingredient list.</a:t>
            </a:r>
            <a:endParaRPr lang="en-US" dirty="0"/>
          </a:p>
        </p:txBody>
      </p:sp>
      <p:pic>
        <p:nvPicPr>
          <p:cNvPr id="4098" name="Picture 2" descr="C:\Documents and Settings\holsa\Local Settings\Temporary Internet Files\Content.IE5\7ZJ43RU6\MP90040493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371600"/>
            <a:ext cx="21336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95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Enriched flour </a:t>
            </a:r>
            <a:r>
              <a:rPr lang="en-US" dirty="0" err="1" smtClean="0"/>
              <a:t>vs</a:t>
            </a:r>
            <a:r>
              <a:rPr lang="en-US" dirty="0" smtClean="0"/>
              <a:t> Whole grain</a:t>
            </a:r>
            <a:endParaRPr lang="en-US" dirty="0"/>
          </a:p>
        </p:txBody>
      </p:sp>
      <p:pic>
        <p:nvPicPr>
          <p:cNvPr id="1026" name="Picture 2" descr="C:\Documents and Settings\holsa\Local Settings\Temporary Internet Files\Content.IE5\7ZJ43RU6\MC90041190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78" y="2182993"/>
            <a:ext cx="3444844" cy="326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281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weight</a:t>
            </a:r>
          </a:p>
          <a:p>
            <a:r>
              <a:rPr lang="en-US" dirty="0" smtClean="0"/>
              <a:t>Decreased Cholesterol</a:t>
            </a:r>
          </a:p>
          <a:p>
            <a:r>
              <a:rPr lang="en-US" dirty="0" smtClean="0"/>
              <a:t>Decreased Blood Pressure</a:t>
            </a:r>
          </a:p>
          <a:p>
            <a:r>
              <a:rPr lang="en-US" dirty="0" smtClean="0"/>
              <a:t>Reduced Risk for Heart Disease, Type II Diabetes and Some Types of Cancer</a:t>
            </a:r>
            <a:endParaRPr lang="en-US" dirty="0"/>
          </a:p>
        </p:txBody>
      </p:sp>
      <p:pic>
        <p:nvPicPr>
          <p:cNvPr id="5122" name="Picture 2" descr="C:\Documents and Settings\holsa\Local Settings\Temporary Internet Files\Content.IE5\IMSDKMG5\MC9004387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143000"/>
            <a:ext cx="25146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148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376</TotalTime>
  <Words>161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Glorious grains</vt:lpstr>
      <vt:lpstr>Whole Grains </vt:lpstr>
      <vt:lpstr>Advantages to whole grain </vt:lpstr>
      <vt:lpstr>Examples of Whole grains</vt:lpstr>
      <vt:lpstr>Whole Grains </vt:lpstr>
      <vt:lpstr>Refined grains</vt:lpstr>
      <vt:lpstr>Refined Grains</vt:lpstr>
      <vt:lpstr>Enriched flour vs Whole grain</vt:lpstr>
      <vt:lpstr>Why??</vt:lpstr>
      <vt:lpstr>How much?</vt:lpstr>
      <vt:lpstr>Popping Amarath</vt:lpstr>
    </vt:vector>
  </TitlesOfParts>
  <Company>Aspen Valley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Glorious grains</dc:title>
  <dc:creator>Sandy Holmes</dc:creator>
  <cp:lastModifiedBy>Sandy Holmes</cp:lastModifiedBy>
  <cp:revision>6</cp:revision>
  <dcterms:created xsi:type="dcterms:W3CDTF">2013-06-07T17:42:04Z</dcterms:created>
  <dcterms:modified xsi:type="dcterms:W3CDTF">2013-06-21T14:13:48Z</dcterms:modified>
</cp:coreProperties>
</file>